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2" r:id="rId2"/>
    <p:sldId id="266" r:id="rId3"/>
    <p:sldId id="267" r:id="rId4"/>
    <p:sldId id="268" r:id="rId5"/>
    <p:sldId id="258" r:id="rId6"/>
    <p:sldId id="292" r:id="rId7"/>
    <p:sldId id="263" r:id="rId8"/>
    <p:sldId id="264" r:id="rId9"/>
    <p:sldId id="265" r:id="rId10"/>
    <p:sldId id="295" r:id="rId11"/>
    <p:sldId id="256" r:id="rId12"/>
    <p:sldId id="273" r:id="rId13"/>
    <p:sldId id="278" r:id="rId14"/>
    <p:sldId id="293" r:id="rId15"/>
    <p:sldId id="260" r:id="rId16"/>
    <p:sldId id="294" r:id="rId17"/>
    <p:sldId id="269" r:id="rId18"/>
    <p:sldId id="271" r:id="rId19"/>
    <p:sldId id="290" r:id="rId20"/>
    <p:sldId id="275" r:id="rId21"/>
    <p:sldId id="276" r:id="rId22"/>
    <p:sldId id="284" r:id="rId23"/>
    <p:sldId id="291" r:id="rId24"/>
    <p:sldId id="280" r:id="rId25"/>
    <p:sldId id="285" r:id="rId26"/>
    <p:sldId id="286" r:id="rId27"/>
    <p:sldId id="259" r:id="rId28"/>
    <p:sldId id="287" r:id="rId29"/>
    <p:sldId id="288" r:id="rId30"/>
    <p:sldId id="289" r:id="rId31"/>
    <p:sldId id="297" r:id="rId32"/>
    <p:sldId id="26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CEE719-726D-412A-BE4E-95B339B3F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3D2A-E951-4690-8C65-4A5EAA470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459B-D339-488A-AF9C-87069784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80A8-E72B-4CBC-8B1D-23F0A021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796D-5141-493D-829D-CF0E67B4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55EC-F588-46B7-AB88-FB7B11B3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0B8B-1AAF-460E-8CD2-44EB8D9F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9698-9DBA-4730-9C58-C054CD9D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419E-9831-4795-A449-6307A157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96B2-788C-4BBE-BE87-1172EC05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41BA-6075-41A3-AB9F-7E2950A7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F95D-304C-4949-96BE-2708777F3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3DD4A5-490B-4AB9-9FAF-F620F666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pumps.com/category/HHL-Flomax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2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6.jpeg"/><Relationship Id="rId12" Type="http://schemas.openxmlformats.org/officeDocument/2006/relationships/hyperlink" Target="http://www.mppumps.com/category/Petrolmaxx" TargetMode="External"/><Relationship Id="rId17" Type="http://schemas.openxmlformats.org/officeDocument/2006/relationships/hyperlink" Target="http://www.mppumps.com/category/Chemflo" TargetMode="External"/><Relationship Id="rId2" Type="http://schemas.openxmlformats.org/officeDocument/2006/relationships/hyperlink" Target="http://www.mppumps.com/category/Standard-Centrifugal" TargetMode="External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ppumps.com/category/FRX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16.jpeg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23" Type="http://schemas.openxmlformats.org/officeDocument/2006/relationships/image" Target="../media/image15.jpeg"/><Relationship Id="rId10" Type="http://schemas.openxmlformats.org/officeDocument/2006/relationships/hyperlink" Target="http://www.mppumps.com/category/2CT" TargetMode="External"/><Relationship Id="rId19" Type="http://schemas.openxmlformats.org/officeDocument/2006/relationships/hyperlink" Target="http://www.mppumps.com/category/Tempuflo" TargetMode="External"/><Relationship Id="rId4" Type="http://schemas.openxmlformats.org/officeDocument/2006/relationships/hyperlink" Target="http://www.mppumps.com/category/Flomax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mppumps.com/category/Transportation-Circulators" TargetMode="External"/><Relationship Id="rId22" Type="http://schemas.openxmlformats.org/officeDocument/2006/relationships/hyperlink" Target="http://www.mppumps.com/category/Hydrasu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pump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pump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5029200"/>
            <a:ext cx="746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>
                <a:latin typeface="Arial Black" panose="020B0A04020102020204" pitchFamily="34" charset="0"/>
              </a:rPr>
              <a:t>We don’t just go with the flow, we create</a:t>
            </a:r>
            <a:r>
              <a:rPr lang="en-US" sz="2400" i="1">
                <a:latin typeface="Bodoni MT Black" panose="02070A03080606020203" pitchFamily="18" charset="0"/>
              </a:rPr>
              <a:t> </a:t>
            </a:r>
            <a:r>
              <a:rPr lang="en-US" sz="2400" i="1">
                <a:latin typeface="Arial Black" panose="020B0A04020102020204" pitchFamily="34" charset="0"/>
              </a:rPr>
              <a:t>it</a:t>
            </a:r>
            <a:r>
              <a:rPr lang="en-US" sz="2400" i="1">
                <a:latin typeface="Bodoni MT Black" panose="02070A030806060202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smtClean="0"/>
              <a:t>Product 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3600" smtClean="0"/>
          </a:p>
          <a:p>
            <a:pPr>
              <a:lnSpc>
                <a:spcPct val="80000"/>
              </a:lnSpc>
              <a:buFontTx/>
              <a:buNone/>
            </a:pPr>
            <a:endParaRPr lang="en-US" sz="3600" smtClean="0"/>
          </a:p>
          <a:p>
            <a:pPr>
              <a:lnSpc>
                <a:spcPct val="80000"/>
              </a:lnSpc>
            </a:pPr>
            <a:endParaRPr lang="en-US" sz="3600" smtClean="0"/>
          </a:p>
          <a:p>
            <a:pPr>
              <a:lnSpc>
                <a:spcPct val="80000"/>
              </a:lnSpc>
            </a:pPr>
            <a:endParaRPr lang="en-US" sz="3600" smtClean="0"/>
          </a:p>
          <a:p>
            <a:pPr>
              <a:lnSpc>
                <a:spcPct val="80000"/>
              </a:lnSpc>
              <a:buFontTx/>
              <a:buNone/>
            </a:pPr>
            <a:endParaRPr lang="en-US" sz="3600" smtClean="0"/>
          </a:p>
          <a:p>
            <a:pPr>
              <a:lnSpc>
                <a:spcPct val="80000"/>
              </a:lnSpc>
            </a:pPr>
            <a:endParaRPr lang="en-US" sz="360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5029200"/>
          </a:xfrm>
        </p:spPr>
        <p:txBody>
          <a:bodyPr/>
          <a:lstStyle/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</p:txBody>
      </p:sp>
      <p:pic>
        <p:nvPicPr>
          <p:cNvPr id="12293" name="Picture 8" descr="Standard%20Centrifug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33686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4431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FRX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6100"/>
            <a:ext cx="1139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770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 descr="2C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1155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 descr="PETROLMAXXlr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084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8" descr="Transportation%20Circulator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39639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MP Logo 20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752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1" descr="Chemfl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600200"/>
            <a:ext cx="27051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2" name="Group 26"/>
          <p:cNvGrpSpPr>
            <a:grpSpLocks/>
          </p:cNvGrpSpPr>
          <p:nvPr/>
        </p:nvGrpSpPr>
        <p:grpSpPr bwMode="auto">
          <a:xfrm>
            <a:off x="901700" y="2387600"/>
            <a:ext cx="3035300" cy="495300"/>
            <a:chOff x="584" y="2064"/>
            <a:chExt cx="1912" cy="341"/>
          </a:xfrm>
        </p:grpSpPr>
        <p:pic>
          <p:nvPicPr>
            <p:cNvPr id="12308" name="Picture 14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2160"/>
              <a:ext cx="184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2352" y="2064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™</a:t>
              </a:r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914400" y="6019800"/>
            <a:ext cx="2819400" cy="522288"/>
            <a:chOff x="576" y="3840"/>
            <a:chExt cx="1728" cy="329"/>
          </a:xfrm>
        </p:grpSpPr>
        <p:pic>
          <p:nvPicPr>
            <p:cNvPr id="12306" name="Picture 1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2" t="72716" r="31313" b="23805"/>
            <a:stretch>
              <a:fillRect/>
            </a:stretch>
          </p:blipFill>
          <p:spPr bwMode="auto">
            <a:xfrm>
              <a:off x="576" y="3888"/>
              <a:ext cx="16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2160" y="3840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™</a:t>
              </a:r>
            </a:p>
          </p:txBody>
        </p:sp>
      </p:grpSp>
      <p:pic>
        <p:nvPicPr>
          <p:cNvPr id="12304" name="Picture 30" descr="Hydrasub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9622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4" descr="P-max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5838"/>
            <a:ext cx="1981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Pump Curves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2400" smtClean="0"/>
          </a:p>
        </p:txBody>
      </p:sp>
      <p:graphicFrame>
        <p:nvGraphicFramePr>
          <p:cNvPr id="13315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43000" y="990600"/>
          <a:ext cx="7010400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010400" cy="541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Pump Curves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graphicFrame>
        <p:nvGraphicFramePr>
          <p:cNvPr id="14342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295400"/>
          <a:ext cx="635793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6357938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Pump Basics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000" smtClean="0"/>
              <a:t>Pump Curves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371600"/>
          <a:ext cx="6434138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6434138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715963"/>
          </a:xfrm>
        </p:spPr>
        <p:txBody>
          <a:bodyPr/>
          <a:lstStyle/>
          <a:p>
            <a:pPr algn="l"/>
            <a:r>
              <a:rPr lang="en-US" sz="3200" smtClean="0"/>
              <a:t>Pump Basics</a:t>
            </a:r>
            <a:br>
              <a:rPr lang="en-US" sz="3200" smtClean="0"/>
            </a:br>
            <a:r>
              <a:rPr lang="en-US" sz="2000" smtClean="0"/>
              <a:t>Pressure and Temperature limits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143000"/>
            <a:ext cx="4181475" cy="554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Other Key Considerations</a:t>
            </a:r>
            <a:endParaRPr lang="en-US" sz="28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Specific Gravity- effects the HP requirements required for the pump to obtain a given duty point</a:t>
            </a:r>
          </a:p>
          <a:p>
            <a:pPr eaLnBrk="1" hangingPunct="1"/>
            <a:r>
              <a:rPr lang="en-US" sz="2800" smtClean="0"/>
              <a:t>Viscosity- the resistance to flow may effect the flow, head, and efficiency for a given application</a:t>
            </a:r>
          </a:p>
          <a:p>
            <a:pPr lvl="1" eaLnBrk="1" hangingPunct="1"/>
            <a:r>
              <a:rPr lang="en-US" smtClean="0"/>
              <a:t>Viscosity correction factors from hydraulic handbook</a:t>
            </a:r>
          </a:p>
          <a:p>
            <a:pPr lvl="1" eaLnBrk="1" hangingPunct="1"/>
            <a:r>
              <a:rPr lang="en-US" smtClean="0"/>
              <a:t>Open vs. Closed impeller</a:t>
            </a:r>
          </a:p>
          <a:p>
            <a:pPr eaLnBrk="1" hangingPunct="1"/>
            <a:r>
              <a:rPr lang="en-US" sz="2800" smtClean="0"/>
              <a:t>Flanged vs. Threaded connections</a:t>
            </a:r>
          </a:p>
          <a:p>
            <a:pPr eaLnBrk="1" hangingPunct="1"/>
            <a:r>
              <a:rPr lang="en-US" sz="2800" smtClean="0"/>
              <a:t>Minimum flow- not less than 10% of BEP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V="1">
            <a:off x="381000" y="12192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Pumps Basics</a:t>
            </a:r>
            <a:br>
              <a:rPr lang="en-US" sz="2800" smtClean="0"/>
            </a:br>
            <a:r>
              <a:rPr lang="en-US" sz="2000" smtClean="0"/>
              <a:t>Where to find important information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Our website: </a:t>
            </a:r>
            <a:r>
              <a:rPr lang="en-US" sz="2800" smtClean="0">
                <a:hlinkClick r:id="rId3"/>
              </a:rPr>
              <a:t>www.mppumps.com</a:t>
            </a:r>
            <a:endParaRPr lang="en-US" sz="2800" smtClean="0"/>
          </a:p>
          <a:p>
            <a:pPr marL="0" indent="0" eaLnBrk="1" hangingPunct="1">
              <a:buFontTx/>
              <a:buNone/>
            </a:pPr>
            <a:r>
              <a:rPr lang="en-US" sz="2800" smtClean="0"/>
              <a:t>You can find: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Sales literature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Product data sheets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Performance curves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Exploded view parts drawings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Pricing information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How to videos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Webinar slide presentations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685800" y="6477000"/>
            <a:ext cx="6400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Beyond the pumps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Instrumentation</a:t>
            </a:r>
          </a:p>
          <a:p>
            <a:pPr lvl="1" eaLnBrk="1" hangingPunct="1"/>
            <a:r>
              <a:rPr lang="en-US" smtClean="0"/>
              <a:t>Can play a key role in quickly diagnosing pump performance issues</a:t>
            </a:r>
          </a:p>
          <a:p>
            <a:pPr eaLnBrk="1" hangingPunct="1"/>
            <a:r>
              <a:rPr lang="en-US" sz="2800" smtClean="0"/>
              <a:t>Pressure gages</a:t>
            </a:r>
          </a:p>
          <a:p>
            <a:pPr eaLnBrk="1" hangingPunct="1"/>
            <a:r>
              <a:rPr lang="en-US" sz="2800" smtClean="0"/>
              <a:t>Flow meters</a:t>
            </a:r>
          </a:p>
          <a:p>
            <a:pPr lvl="1" eaLnBrk="1" hangingPunct="1"/>
            <a:r>
              <a:rPr lang="en-US" smtClean="0"/>
              <a:t>Timed tank level readings</a:t>
            </a:r>
          </a:p>
          <a:p>
            <a:pPr lvl="1" eaLnBrk="1" hangingPunct="1"/>
            <a:r>
              <a:rPr lang="en-US" smtClean="0"/>
              <a:t>How long does it take to transfer the product </a:t>
            </a:r>
          </a:p>
          <a:p>
            <a:pPr eaLnBrk="1" hangingPunct="1"/>
            <a:r>
              <a:rPr lang="en-US" sz="2800" smtClean="0"/>
              <a:t>Temperature gages</a:t>
            </a:r>
          </a:p>
          <a:p>
            <a:pPr eaLnBrk="1" hangingPunct="1"/>
            <a:r>
              <a:rPr lang="en-US" sz="2800" smtClean="0"/>
              <a:t>Isolation valves</a:t>
            </a:r>
          </a:p>
          <a:p>
            <a:pPr eaLnBrk="1" hangingPunct="1"/>
            <a:endParaRPr lang="en-US" smtClean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V="1">
            <a:off x="381000" y="12192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Troubleshooting</a:t>
            </a:r>
            <a:endParaRPr lang="en-US" sz="28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Self-priming pump priming issues: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Was pump filled initially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Impeller to wear plate clearance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Check valves in the discharge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Duty point beyond the lift capability of the pump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Direction of rotation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Clogged suction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Air leaks in the suction 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If hose is used is it rated for suction use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V="1">
            <a:off x="381000" y="12192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Troubleshooting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Mechanical seal failures</a:t>
            </a:r>
          </a:p>
          <a:p>
            <a:pPr lvl="1" eaLnBrk="1" hangingPunct="1"/>
            <a:r>
              <a:rPr lang="en-US" smtClean="0"/>
              <a:t>Did the pump run dry</a:t>
            </a:r>
          </a:p>
          <a:p>
            <a:pPr lvl="1" eaLnBrk="1" hangingPunct="1"/>
            <a:r>
              <a:rPr lang="en-US" smtClean="0"/>
              <a:t>Correct impeller to wear plate clearance sets the correct seal working height</a:t>
            </a:r>
          </a:p>
          <a:p>
            <a:pPr lvl="1" eaLnBrk="1" hangingPunct="1"/>
            <a:r>
              <a:rPr lang="en-US" smtClean="0"/>
              <a:t>Incorrect application for materials of construction </a:t>
            </a:r>
          </a:p>
          <a:p>
            <a:pPr lvl="1" eaLnBrk="1" hangingPunct="1"/>
            <a:r>
              <a:rPr lang="en-US" smtClean="0"/>
              <a:t>Abrasives</a:t>
            </a:r>
          </a:p>
          <a:p>
            <a:pPr lvl="1" eaLnBrk="1" hangingPunct="1"/>
            <a:r>
              <a:rPr lang="en-US" smtClean="0"/>
              <a:t>Selected materials correct for the chemical concentration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What are we talking about</a:t>
            </a:r>
            <a:endParaRPr lang="en-US" sz="28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Our focus has been to educate and make our distributors aware of our MP Pumps, Inc. products, markets, and applications.</a:t>
            </a:r>
          </a:p>
          <a:p>
            <a:pPr eaLnBrk="1" hangingPunct="1"/>
            <a:r>
              <a:rPr lang="en-US" sz="2400" smtClean="0"/>
              <a:t>This webinar has come about from the feed back we have received from you our distributors.</a:t>
            </a:r>
          </a:p>
          <a:p>
            <a:pPr lvl="1" eaLnBrk="1" hangingPunct="1"/>
            <a:r>
              <a:rPr lang="en-US" sz="2400" smtClean="0"/>
              <a:t>Key terms and definitions</a:t>
            </a:r>
          </a:p>
          <a:p>
            <a:pPr lvl="1" eaLnBrk="1" hangingPunct="1"/>
            <a:r>
              <a:rPr lang="en-US" sz="2400" smtClean="0"/>
              <a:t>Application Data</a:t>
            </a:r>
          </a:p>
          <a:p>
            <a:pPr lvl="1" eaLnBrk="1" hangingPunct="1"/>
            <a:r>
              <a:rPr lang="en-US" sz="2400" smtClean="0"/>
              <a:t>Pump Curves </a:t>
            </a:r>
          </a:p>
          <a:p>
            <a:pPr lvl="1" eaLnBrk="1" hangingPunct="1"/>
            <a:r>
              <a:rPr lang="en-US" sz="2400" smtClean="0"/>
              <a:t>Beyond the pumps</a:t>
            </a:r>
          </a:p>
          <a:p>
            <a:pPr lvl="1" eaLnBrk="1" hangingPunct="1"/>
            <a:r>
              <a:rPr lang="en-US" sz="2400" smtClean="0"/>
              <a:t>Trouble shooting</a:t>
            </a:r>
          </a:p>
          <a:p>
            <a:pPr lvl="1" eaLnBrk="1" hangingPunct="1"/>
            <a:r>
              <a:rPr lang="en-US" sz="2400" smtClean="0"/>
              <a:t>What’s new</a:t>
            </a:r>
          </a:p>
          <a:p>
            <a:pPr eaLnBrk="1" hangingPunct="1"/>
            <a:endParaRPr lang="en-US" sz="2400" smtClean="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Pump Basics</a:t>
            </a:r>
            <a:br>
              <a:rPr lang="en-US" sz="3200" dirty="0" smtClean="0"/>
            </a:br>
            <a:r>
              <a:rPr lang="en-US" sz="2000" dirty="0" smtClean="0"/>
              <a:t>Troubleshooting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Pumpak installation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Shim material provided in the pumpak from the factory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Shim material maintains the proper impeller clearance during assembly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Number one reason for incorrect setting of the impeller clearance is that the shim material is removed prior to mounting the pumpak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Incorrect impeller clearance can lead to inadequate performance and shortened seal life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85800" y="6477000"/>
            <a:ext cx="6400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6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050" y="-728663"/>
            <a:ext cx="13754100" cy="83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6238"/>
            <a:ext cx="7886700" cy="99536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/>
              <a:t>Pump Basics</a:t>
            </a:r>
            <a:r>
              <a:rPr lang="en-US" sz="4950" dirty="0" smtClean="0"/>
              <a:t/>
            </a:r>
            <a:br>
              <a:rPr lang="en-US" sz="4950" dirty="0" smtClean="0"/>
            </a:br>
            <a:r>
              <a:rPr lang="en-US" sz="2000" dirty="0" smtClean="0"/>
              <a:t>Name Plate Data</a:t>
            </a:r>
            <a:endParaRPr lang="en-US" sz="2000" dirty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1208" r="23669" b="7825"/>
          <a:stretch>
            <a:fillRect/>
          </a:stretch>
        </p:blipFill>
        <p:spPr>
          <a:xfrm>
            <a:off x="2514600" y="1676400"/>
            <a:ext cx="4205288" cy="4419600"/>
          </a:xfrm>
        </p:spPr>
      </p:pic>
      <p:sp>
        <p:nvSpPr>
          <p:cNvPr id="25604" name="Line 21"/>
          <p:cNvSpPr>
            <a:spLocks noChangeShapeType="1"/>
          </p:cNvSpPr>
          <p:nvPr/>
        </p:nvSpPr>
        <p:spPr bwMode="auto">
          <a:xfrm flipV="1">
            <a:off x="569913" y="1384300"/>
            <a:ext cx="7974012" cy="22225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1027113" y="6423025"/>
            <a:ext cx="6726237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943600"/>
            <a:ext cx="10715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Name Plate Data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MP Pumps name plates contain the following information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Model #: 5 digit number (this is different than the description) 21381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Serial # : combination of numbers and letters (i.e. 11A0678)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11	Year of manufacturer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A		Month code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0678	678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pump manufactured in a given 		month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381000" y="13716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848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What are we talking about?</a:t>
            </a:r>
            <a:br>
              <a:rPr lang="en-US" sz="2800" smtClean="0"/>
            </a:br>
            <a:r>
              <a:rPr lang="en-US" sz="2000" smtClean="0"/>
              <a:t>MP Pump Abbreviations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19150" y="1524000"/>
            <a:ext cx="794385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0700" y="3490913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21339  FM8 PMP C: PED 5.0 ??? ??? ??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96988" y="2403475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MP part #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05000" y="2743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14588" y="1947863"/>
            <a:ext cx="3276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model and size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352800" y="2271713"/>
            <a:ext cx="19050" cy="127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52888" y="2651125"/>
            <a:ext cx="2590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or Pumpak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4133850" y="2951163"/>
            <a:ext cx="609600" cy="59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068388" y="4327525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Housing material of construction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222625" y="3870325"/>
            <a:ext cx="112077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572000" y="5029200"/>
            <a:ext cx="188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648075" y="51054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How the pump is driven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5029200" y="3870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799138" y="4259263"/>
            <a:ext cx="2667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Impeller diameter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 flipV="1">
            <a:off x="5799138" y="3932238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877050" y="2495550"/>
            <a:ext cx="1752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Any additional features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6553200" y="3124200"/>
            <a:ext cx="60960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85800" y="6477000"/>
            <a:ext cx="6400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43200"/>
            <a:ext cx="43862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28613"/>
            <a:ext cx="6921500" cy="857250"/>
          </a:xfrm>
        </p:spPr>
        <p:txBody>
          <a:bodyPr/>
          <a:lstStyle/>
          <a:p>
            <a:pPr algn="l" eaLnBrk="1" hangingPunct="1"/>
            <a:r>
              <a:rPr lang="en-US" sz="2800" smtClean="0"/>
              <a:t>What are we talking about?</a:t>
            </a:r>
            <a:br>
              <a:rPr lang="en-US" sz="2800" smtClean="0"/>
            </a:br>
            <a:r>
              <a:rPr lang="en-US" sz="2000" smtClean="0"/>
              <a:t>MP Pump Abbreviations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24000"/>
            <a:ext cx="7608888" cy="3870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30313" y="3427413"/>
            <a:ext cx="7005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31383  CF5 PPK SS: 184TC 6.18 T-2100 ??? ???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60450" y="2506663"/>
            <a:ext cx="1406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MP part #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1693863" y="2874963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438400" y="2195513"/>
            <a:ext cx="3263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model and size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2722563" y="2620963"/>
            <a:ext cx="295275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875088" y="2933700"/>
            <a:ext cx="22209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or Pumpak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514725" y="327977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82650" y="4271963"/>
            <a:ext cx="2478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Housing material of construction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2667000" y="3849688"/>
            <a:ext cx="1071563" cy="47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572000" y="4629150"/>
            <a:ext cx="1412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157538" y="4719638"/>
            <a:ext cx="2571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How the pump is driven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V="1">
            <a:off x="4321175" y="3779838"/>
            <a:ext cx="27940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554538" y="4143375"/>
            <a:ext cx="2065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Impeller diameter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 flipV="1">
            <a:off x="5418138" y="38750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037388" y="2219325"/>
            <a:ext cx="131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Any additional features</a:t>
            </a: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369175" y="3111500"/>
            <a:ext cx="2508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711200" y="1295400"/>
            <a:ext cx="69215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711200" y="6400800"/>
            <a:ext cx="69215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5880100"/>
            <a:ext cx="10715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43200"/>
            <a:ext cx="43862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260350"/>
            <a:ext cx="6921500" cy="857250"/>
          </a:xfrm>
        </p:spPr>
        <p:txBody>
          <a:bodyPr/>
          <a:lstStyle/>
          <a:p>
            <a:pPr algn="l" eaLnBrk="1" hangingPunct="1"/>
            <a:r>
              <a:rPr lang="en-US" sz="2800" smtClean="0"/>
              <a:t>What are we talking about?</a:t>
            </a:r>
            <a:br>
              <a:rPr lang="en-US" sz="2800" smtClean="0"/>
            </a:br>
            <a:r>
              <a:rPr lang="en-US" sz="2000" smtClean="0"/>
              <a:t>MP Pump Abbreviations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447800"/>
            <a:ext cx="7747000" cy="426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50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7315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33700  HTO 80 PMP D: 3-3 56C 5.9 T-2 NRS FF HD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23950" y="2505075"/>
            <a:ext cx="1200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MP part #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1547813" y="2911475"/>
            <a:ext cx="17145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25725" y="2114550"/>
            <a:ext cx="2457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model and size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2843213" y="2516188"/>
            <a:ext cx="1714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35400" y="2589213"/>
            <a:ext cx="2101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Pump or Pumpak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681413" y="3032125"/>
            <a:ext cx="5540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66800" y="4114800"/>
            <a:ext cx="2362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Housing material of construction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3152775" y="3816350"/>
            <a:ext cx="9461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541838" y="4621213"/>
            <a:ext cx="14112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473450" y="4999038"/>
            <a:ext cx="2571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How the pump is driven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4413250" y="3843338"/>
            <a:ext cx="279400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687888" y="4425950"/>
            <a:ext cx="2038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Impeller diameter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5632450" y="3849688"/>
            <a:ext cx="155575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786563" y="4594225"/>
            <a:ext cx="1633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Any additional features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 flipV="1">
            <a:off x="7770813" y="3843338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746125" y="1165225"/>
            <a:ext cx="7583488" cy="3175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711200" y="6400800"/>
            <a:ext cx="7213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81688"/>
            <a:ext cx="10715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Box 1"/>
          <p:cNvSpPr txBox="1">
            <a:spLocks noChangeArrowheads="1"/>
          </p:cNvSpPr>
          <p:nvPr/>
        </p:nvSpPr>
        <p:spPr bwMode="auto">
          <a:xfrm>
            <a:off x="5735638" y="1998663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Special mechanical seal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53213" y="2349500"/>
            <a:ext cx="144462" cy="1108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What’s new…</a:t>
            </a:r>
            <a:endParaRPr lang="en-US" sz="28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Addition of “How to videos”</a:t>
            </a:r>
          </a:p>
          <a:p>
            <a:pPr lvl="1" eaLnBrk="1" hangingPunct="1"/>
            <a:r>
              <a:rPr lang="en-US" smtClean="0"/>
              <a:t>How to install a Pumpak</a:t>
            </a:r>
          </a:p>
          <a:p>
            <a:pPr lvl="1" eaLnBrk="1" hangingPunct="1"/>
            <a:r>
              <a:rPr lang="en-US" smtClean="0"/>
              <a:t>How to replace a mechanical seal</a:t>
            </a:r>
          </a:p>
          <a:p>
            <a:pPr lvl="1" eaLnBrk="1" hangingPunct="1"/>
            <a:r>
              <a:rPr lang="en-US" smtClean="0"/>
              <a:t>How to set the clearance on a Flomax pumps</a:t>
            </a:r>
          </a:p>
          <a:p>
            <a:pPr lvl="1" eaLnBrk="1" hangingPunct="1"/>
            <a:r>
              <a:rPr lang="en-US" smtClean="0"/>
              <a:t>How to set the clearance properly on a HTO pump</a:t>
            </a:r>
          </a:p>
          <a:p>
            <a:pPr lvl="1" eaLnBrk="1" hangingPunct="1"/>
            <a:r>
              <a:rPr lang="en-US" smtClean="0"/>
              <a:t>New and improved Flomax 316 SS pumps!!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685800" y="6477000"/>
            <a:ext cx="6400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838200" y="466725"/>
            <a:ext cx="5380038" cy="6286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REDESIGNED FLOMAX</a:t>
            </a:r>
            <a:r>
              <a:rPr lang="en-US" b="1" baseline="30000" smtClean="0">
                <a:solidFill>
                  <a:schemeClr val="tx1"/>
                </a:solidFill>
              </a:rPr>
              <a:t>®</a:t>
            </a:r>
            <a:r>
              <a:rPr lang="en-US" b="1" smtClean="0">
                <a:solidFill>
                  <a:schemeClr val="tx1"/>
                </a:solidFill>
              </a:rPr>
              <a:t> 8 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174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371600"/>
            <a:ext cx="5181600" cy="4876800"/>
          </a:xfrm>
        </p:spPr>
        <p:txBody>
          <a:bodyPr/>
          <a:lstStyle/>
          <a:p>
            <a:pPr marL="257175" indent="-257175" eaLnBrk="1" hangingPunct="1">
              <a:buFontTx/>
              <a:buChar char="•"/>
            </a:pPr>
            <a:r>
              <a:rPr lang="en-US" smtClean="0"/>
              <a:t>Suction flange and Viton flapper valve now included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Larger suction port opening to allow for use of flapper valve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Wear plate holes are now blind holes, drilled and tapped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No more thru holes with acorn nuts and sealing washers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Fill port for ease of filling the priming chamber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Both ports are SAE 4-bolt flange decks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2” ANSI 150# 316 SS suction flange 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Discharge flange kit available (p/n #36607) includes: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en-US" sz="1600" smtClean="0"/>
              <a:t>2” ANSI  150# Discharge flange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en-US" sz="1600" smtClean="0"/>
              <a:t>Viton gasket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en-US" sz="1600" smtClean="0"/>
              <a:t>4 each , 316 SS capscrews and lockwashers</a:t>
            </a:r>
          </a:p>
          <a:p>
            <a:pPr marL="257175" indent="-257175" eaLnBrk="1" hangingPunct="1">
              <a:buFontTx/>
              <a:buChar char="•"/>
            </a:pPr>
            <a:r>
              <a:rPr lang="en-US" smtClean="0"/>
              <a:t>Now available with optional 5-blade 316 SS impeller</a:t>
            </a:r>
          </a:p>
        </p:txBody>
      </p:sp>
      <p:pic>
        <p:nvPicPr>
          <p:cNvPr id="31748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185988"/>
            <a:ext cx="2967038" cy="3289300"/>
          </a:xfrm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934075"/>
            <a:ext cx="1250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666750" y="387350"/>
            <a:ext cx="4972050" cy="6254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THE NEW FLOMAX</a:t>
            </a:r>
            <a:r>
              <a:rPr lang="en-US" b="1" baseline="30000" smtClean="0">
                <a:solidFill>
                  <a:schemeClr val="tx1"/>
                </a:solidFill>
              </a:rPr>
              <a:t>®</a:t>
            </a:r>
            <a:r>
              <a:rPr lang="en-US" b="1" smtClean="0">
                <a:solidFill>
                  <a:schemeClr val="tx1"/>
                </a:solidFill>
              </a:rPr>
              <a:t> 15</a:t>
            </a: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2771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2163" y="2128838"/>
            <a:ext cx="3081337" cy="363061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5338763" cy="5181600"/>
          </a:xfrm>
        </p:spPr>
        <p:txBody>
          <a:bodyPr>
            <a:noAutofit/>
          </a:bodyPr>
          <a:lstStyle/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New Housing design with: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SAE 4 bolt flange decks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Fill port for ease of filling the priming chamber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Wear plate holes are now blind holes, drilled and tapped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No more thru holes with acorn nuts and sealing washers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Suction flange and Viton flapper valve now included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3” ANSI 150# 316 SS suction flange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Discharge flange kit available (</a:t>
            </a:r>
            <a:r>
              <a:rPr lang="en-US" sz="1800" dirty="0" err="1" smtClean="0"/>
              <a:t>p/n</a:t>
            </a:r>
            <a:r>
              <a:rPr lang="en-US" sz="1800" dirty="0" smtClean="0"/>
              <a:t> #38647) includes: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3” ANSI  150# Discharge flange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Viton gasket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4 each , 316 SS </a:t>
            </a:r>
            <a:r>
              <a:rPr lang="en-US" sz="1800" dirty="0" err="1" smtClean="0"/>
              <a:t>capscrews</a:t>
            </a:r>
            <a:r>
              <a:rPr lang="en-US" sz="1800" dirty="0" smtClean="0"/>
              <a:t> and </a:t>
            </a:r>
            <a:r>
              <a:rPr lang="en-US" sz="1800" dirty="0" err="1" smtClean="0"/>
              <a:t>lockwashers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795963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 flipV="1">
            <a:off x="381000" y="1012825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Key Terms and Definitions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Flow- liquid volume capacity of a pump stated in gpm or gph</a:t>
            </a:r>
          </a:p>
          <a:p>
            <a:pPr eaLnBrk="1" hangingPunct="1"/>
            <a:r>
              <a:rPr lang="en-US" sz="2400" smtClean="0"/>
              <a:t>Head- measure of pressure expressed in feet. Indicates the height of a column of water being lifted by a pump (neglecting friction losses in the piping)</a:t>
            </a:r>
          </a:p>
          <a:p>
            <a:pPr eaLnBrk="1" hangingPunct="1"/>
            <a:r>
              <a:rPr lang="en-US" sz="2400" smtClean="0"/>
              <a:t>Total Head- sum of discharge head, suction head, and friction losses</a:t>
            </a:r>
          </a:p>
          <a:p>
            <a:pPr eaLnBrk="1" hangingPunct="1"/>
            <a:r>
              <a:rPr lang="en-US" sz="2400" smtClean="0"/>
              <a:t>Atmospheric Pressure- 1 psi = 2.31 ft of water</a:t>
            </a:r>
          </a:p>
          <a:p>
            <a:pPr eaLnBrk="1" hangingPunct="1"/>
            <a:r>
              <a:rPr lang="en-US" sz="2400" smtClean="0"/>
              <a:t>Suction lift- Occurs when the liquid source is lower than the pump. Pumping action creates a partial vacuum and atmospheric pressure forces liquid up to the pump</a:t>
            </a:r>
            <a:r>
              <a:rPr lang="en-US" smtClean="0"/>
              <a:t>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30213" y="542925"/>
            <a:ext cx="4873625" cy="4699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THE NEW FLOMAX</a:t>
            </a:r>
            <a:r>
              <a:rPr lang="en-US" b="1" baseline="30000" smtClean="0">
                <a:solidFill>
                  <a:schemeClr val="tx1"/>
                </a:solidFill>
              </a:rPr>
              <a:t>®</a:t>
            </a:r>
            <a:r>
              <a:rPr lang="en-US" b="1" smtClean="0">
                <a:solidFill>
                  <a:schemeClr val="tx1"/>
                </a:solidFill>
              </a:rPr>
              <a:t> 30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1524000"/>
            <a:ext cx="5513387" cy="4953000"/>
          </a:xfrm>
        </p:spPr>
        <p:txBody>
          <a:bodyPr>
            <a:normAutofit/>
          </a:bodyPr>
          <a:lstStyle/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Flomax 30 pumps are now available in 316 SS material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Also available as a Flomax 35 (4” suction x 3” discharge)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3” FNPT suction port with a Viton flapper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SAE 4 bolt flange deck with 3” ANSI 150# 316 SS discharge flange and Viton gasket standard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Fill port for ease of initial priming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Wear plate holes are cast as blind holes then drill and tapped 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No acorn nuts and sealing washers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Available as pedestal pump or </a:t>
            </a:r>
            <a:r>
              <a:rPr lang="en-US" sz="1800" dirty="0" err="1" smtClean="0"/>
              <a:t>pumpak</a:t>
            </a:r>
            <a:r>
              <a:rPr lang="en-US" sz="1800" dirty="0" smtClean="0"/>
              <a:t> 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Pumpak</a:t>
            </a:r>
            <a:r>
              <a:rPr lang="en-US" sz="1800" dirty="0" smtClean="0"/>
              <a:t> option allows for customer versatility of supplying their own driver</a:t>
            </a:r>
          </a:p>
          <a:p>
            <a:pPr eaLnBrk="1" hangingPunct="1">
              <a:defRPr/>
            </a:pPr>
            <a:endParaRPr lang="en-US" sz="1500" dirty="0" smtClean="0"/>
          </a:p>
          <a:p>
            <a:pPr eaLnBrk="1" hangingPunct="1">
              <a:defRPr/>
            </a:pPr>
            <a:endParaRPr lang="en-US" sz="1500" dirty="0" smtClean="0"/>
          </a:p>
          <a:p>
            <a:pPr eaLnBrk="1" hangingPunct="1">
              <a:defRPr/>
            </a:pPr>
            <a:endParaRPr lang="en-US" sz="1500" dirty="0"/>
          </a:p>
        </p:txBody>
      </p:sp>
      <p:pic>
        <p:nvPicPr>
          <p:cNvPr id="3379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650" y="2333625"/>
            <a:ext cx="3308350" cy="3429000"/>
          </a:xfrm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5805488"/>
            <a:ext cx="1338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57450"/>
            <a:ext cx="49149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6972300" cy="925513"/>
          </a:xfrm>
        </p:spPr>
        <p:txBody>
          <a:bodyPr/>
          <a:lstStyle/>
          <a:p>
            <a:pPr algn="l" eaLnBrk="1" hangingPunct="1"/>
            <a:r>
              <a:rPr lang="en-US" sz="3200" smtClean="0"/>
              <a:t>Pump Basics</a:t>
            </a:r>
            <a:r>
              <a:rPr lang="en-US" sz="2100" smtClean="0"/>
              <a:t/>
            </a:r>
            <a:br>
              <a:rPr lang="en-US" sz="2100" smtClean="0"/>
            </a:br>
            <a:r>
              <a:rPr lang="en-US" sz="2000" smtClean="0"/>
              <a:t>Wrapping up</a:t>
            </a:r>
            <a:r>
              <a:rPr lang="en-US" sz="2100" smtClean="0"/>
              <a:t/>
            </a:r>
            <a:br>
              <a:rPr lang="en-US" sz="2100" smtClean="0"/>
            </a:br>
            <a:endParaRPr lang="en-US" sz="210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1313"/>
            <a:ext cx="6972300" cy="44084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Our website:  </a:t>
            </a:r>
            <a:r>
              <a:rPr lang="en-US" sz="2800" smtClean="0">
                <a:hlinkClick r:id="rId3"/>
              </a:rPr>
              <a:t>www.mppumps.com</a:t>
            </a:r>
            <a:endParaRPr lang="en-US" sz="2800" smtClean="0"/>
          </a:p>
          <a:p>
            <a:pPr marL="0" indent="0">
              <a:buFontTx/>
              <a:buNone/>
            </a:pPr>
            <a:r>
              <a:rPr lang="en-US" sz="2800" smtClean="0"/>
              <a:t>Our phone #: 1-800-563-8006</a:t>
            </a:r>
          </a:p>
          <a:p>
            <a:pPr marL="0" indent="0">
              <a:buFontTx/>
              <a:buNone/>
            </a:pPr>
            <a:r>
              <a:rPr lang="en-US" sz="2800" smtClean="0"/>
              <a:t>Let us know if you have a webinar idea</a:t>
            </a:r>
          </a:p>
          <a:p>
            <a:pPr marL="0" indent="0">
              <a:buFontTx/>
              <a:buNone/>
            </a:pPr>
            <a:r>
              <a:rPr lang="en-US" sz="2800" smtClean="0"/>
              <a:t>Thank you for attending our Pump Basics webinar!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685800" y="6400800"/>
            <a:ext cx="6705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 flipV="1">
            <a:off x="685800" y="1230313"/>
            <a:ext cx="69723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19800"/>
            <a:ext cx="10715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752600" y="762000"/>
          <a:ext cx="56388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Acrobat Document" r:id="rId3" imgW="5486400" imgH="5143500" progId="AcroExch.Document.7">
                  <p:embed/>
                </p:oleObj>
              </mc:Choice>
              <mc:Fallback>
                <p:oleObj name="Acrobat Document" r:id="rId3" imgW="5486400" imgH="51435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6388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Key Terms and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NPSH- amount of atmospheric pressure available to push the liquid into a pump.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NPSHa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NPSHr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Specific Gravity- the ratio of the weight of a given volume of liquid to the same volume of pure water.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is 8.3 lb./gal.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Viscosity- the thickness of a liquid affecting its ability to flow.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Cavitation- the rapid formation and collapse of vapor pockets (bubbles) in a flowing liquid in regions of very low pressure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 flipV="1">
            <a:off x="381000" y="12954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Application Data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Understanding these terms will help us to properly apply centrifugal pumps in applications brought our way.</a:t>
            </a:r>
          </a:p>
          <a:p>
            <a:pPr eaLnBrk="1" hangingPunct="1"/>
            <a:r>
              <a:rPr lang="en-US" sz="2400" smtClean="0"/>
              <a:t>Keys to accurate pump application</a:t>
            </a:r>
          </a:p>
          <a:p>
            <a:pPr lvl="1" eaLnBrk="1" hangingPunct="1"/>
            <a:r>
              <a:rPr lang="en-US" sz="2400" smtClean="0"/>
              <a:t>Gather as much data as possible</a:t>
            </a:r>
          </a:p>
          <a:p>
            <a:pPr lvl="1" eaLnBrk="1" hangingPunct="1"/>
            <a:r>
              <a:rPr lang="en-US" sz="2400" smtClean="0"/>
              <a:t>Asking the right questions</a:t>
            </a:r>
          </a:p>
          <a:p>
            <a:pPr lvl="1" eaLnBrk="1" hangingPunct="1"/>
            <a:r>
              <a:rPr lang="en-US" sz="2400" smtClean="0"/>
              <a:t>Doing the research that may be necessary</a:t>
            </a:r>
          </a:p>
          <a:p>
            <a:pPr lvl="1" eaLnBrk="1" hangingPunct="1"/>
            <a:r>
              <a:rPr lang="en-US" sz="2400" smtClean="0"/>
              <a:t>Using available tools</a:t>
            </a:r>
          </a:p>
          <a:p>
            <a:pPr lvl="1" eaLnBrk="1" hangingPunct="1"/>
            <a:r>
              <a:rPr lang="en-US" sz="2400" smtClean="0"/>
              <a:t>Accurately apply the data given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 flipV="1"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39762"/>
          </a:xfrm>
        </p:spPr>
        <p:txBody>
          <a:bodyPr/>
          <a:lstStyle/>
          <a:p>
            <a:pPr algn="l"/>
            <a:r>
              <a:rPr lang="en-US" sz="3200" smtClean="0"/>
              <a:t>Pump Basics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z="2000" smtClean="0"/>
              <a:t>Application Data Sheet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325" y="1055688"/>
            <a:ext cx="3902075" cy="567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Asking the right questions</a:t>
            </a:r>
            <a:endParaRPr lang="en-US" sz="28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Start at the beginning</a:t>
            </a:r>
          </a:p>
          <a:p>
            <a:pPr lvl="1" eaLnBrk="1" hangingPunct="1"/>
            <a:r>
              <a:rPr lang="en-US" sz="2400" smtClean="0"/>
              <a:t>Flooded suction or lift condition</a:t>
            </a:r>
          </a:p>
          <a:p>
            <a:pPr lvl="2" eaLnBrk="1" hangingPunct="1"/>
            <a:r>
              <a:rPr lang="en-US" smtClean="0"/>
              <a:t>Lift required</a:t>
            </a:r>
          </a:p>
          <a:p>
            <a:pPr lvl="1" eaLnBrk="1" hangingPunct="1"/>
            <a:r>
              <a:rPr lang="en-US" sz="2400" smtClean="0"/>
              <a:t>Application fluid </a:t>
            </a:r>
          </a:p>
          <a:p>
            <a:pPr lvl="2" eaLnBrk="1" hangingPunct="1"/>
            <a:r>
              <a:rPr lang="en-US" smtClean="0"/>
              <a:t>Temperature</a:t>
            </a:r>
          </a:p>
          <a:p>
            <a:pPr lvl="2" eaLnBrk="1" hangingPunct="1"/>
            <a:r>
              <a:rPr lang="en-US" smtClean="0"/>
              <a:t>Solids</a:t>
            </a:r>
          </a:p>
          <a:p>
            <a:pPr lvl="2" eaLnBrk="1" hangingPunct="1"/>
            <a:r>
              <a:rPr lang="en-US" smtClean="0"/>
              <a:t>Abrasive</a:t>
            </a:r>
          </a:p>
          <a:p>
            <a:pPr lvl="2" eaLnBrk="1" hangingPunct="1"/>
            <a:r>
              <a:rPr lang="en-US" smtClean="0"/>
              <a:t>Concentration</a:t>
            </a:r>
          </a:p>
          <a:p>
            <a:pPr lvl="1" eaLnBrk="1" hangingPunct="1"/>
            <a:r>
              <a:rPr lang="en-US" sz="2400" smtClean="0"/>
              <a:t>Flow and head required</a:t>
            </a:r>
          </a:p>
          <a:p>
            <a:pPr lvl="2" eaLnBrk="1" hangingPunct="1"/>
            <a:r>
              <a:rPr lang="en-US" smtClean="0"/>
              <a:t>Pump speed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/>
            <a:endParaRPr lang="en-US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1295400" y="6477000"/>
            <a:ext cx="6019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381000" y="13716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Asking the right questions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Drive requirements</a:t>
            </a:r>
          </a:p>
          <a:p>
            <a:pPr lvl="1" eaLnBrk="1" hangingPunct="1"/>
            <a:r>
              <a:rPr lang="en-US" sz="2400" smtClean="0"/>
              <a:t>Pedestal or Pumpak</a:t>
            </a:r>
          </a:p>
          <a:p>
            <a:pPr lvl="1" eaLnBrk="1" hangingPunct="1"/>
            <a:r>
              <a:rPr lang="en-US" sz="2400" smtClean="0"/>
              <a:t>Electric motor/Engine/Hydraulic</a:t>
            </a:r>
          </a:p>
          <a:p>
            <a:pPr lvl="1" eaLnBrk="1" hangingPunct="1"/>
            <a:r>
              <a:rPr lang="en-US" sz="2400" smtClean="0"/>
              <a:t>Horsepower restrictions</a:t>
            </a:r>
          </a:p>
          <a:p>
            <a:pPr lvl="1" eaLnBrk="1" hangingPunct="1"/>
            <a:r>
              <a:rPr lang="en-US" sz="2400" smtClean="0"/>
              <a:t>Voltage/Hertz requirements</a:t>
            </a:r>
          </a:p>
          <a:p>
            <a:pPr lvl="1" eaLnBrk="1" hangingPunct="1"/>
            <a:r>
              <a:rPr lang="en-US" sz="2400" smtClean="0"/>
              <a:t>Enclosure requirements</a:t>
            </a:r>
          </a:p>
          <a:p>
            <a:pPr eaLnBrk="1" hangingPunct="1"/>
            <a:r>
              <a:rPr lang="en-US" sz="2400" smtClean="0"/>
              <a:t>Metallurgy </a:t>
            </a:r>
          </a:p>
          <a:p>
            <a:pPr lvl="1" eaLnBrk="1" hangingPunct="1"/>
            <a:r>
              <a:rPr lang="en-US" sz="2400" smtClean="0"/>
              <a:t>Cast Iron/SS/ Bronze/NiBrAl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V="1">
            <a:off x="381000" y="13716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553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Pump Basics</a:t>
            </a:r>
            <a:br>
              <a:rPr lang="en-US" sz="2800" smtClean="0"/>
            </a:br>
            <a:r>
              <a:rPr lang="en-US" sz="2000" smtClean="0"/>
              <a:t>Asking the right questions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Mechanical seal requirements</a:t>
            </a:r>
          </a:p>
          <a:p>
            <a:pPr lvl="1" eaLnBrk="1" hangingPunct="1"/>
            <a:r>
              <a:rPr lang="en-US" sz="2400" smtClean="0"/>
              <a:t>Standard is carbon/ceramic/Viton</a:t>
            </a:r>
          </a:p>
          <a:p>
            <a:pPr lvl="1" eaLnBrk="1" hangingPunct="1"/>
            <a:r>
              <a:rPr lang="en-US" sz="2400" smtClean="0"/>
              <a:t>Chemical compatibility </a:t>
            </a:r>
          </a:p>
          <a:p>
            <a:pPr lvl="1" eaLnBrk="1" hangingPunct="1"/>
            <a:r>
              <a:rPr lang="en-US" sz="2400" smtClean="0"/>
              <a:t>Abrasive fluid</a:t>
            </a:r>
          </a:p>
          <a:p>
            <a:pPr lvl="1" eaLnBrk="1" hangingPunct="1"/>
            <a:r>
              <a:rPr lang="en-US" sz="2400" smtClean="0"/>
              <a:t>Single or double seal </a:t>
            </a:r>
          </a:p>
          <a:p>
            <a:pPr eaLnBrk="1" hangingPunct="1"/>
            <a:r>
              <a:rPr lang="en-US" sz="2400" smtClean="0"/>
              <a:t>Using the Pump Curves </a:t>
            </a:r>
          </a:p>
          <a:p>
            <a:pPr lvl="1" eaLnBrk="1" hangingPunct="1"/>
            <a:r>
              <a:rPr lang="en-US" sz="2400" smtClean="0"/>
              <a:t>Speed</a:t>
            </a:r>
          </a:p>
          <a:p>
            <a:pPr lvl="1" eaLnBrk="1" hangingPunct="1"/>
            <a:r>
              <a:rPr lang="en-US" sz="2400" smtClean="0"/>
              <a:t>Impeller Trims</a:t>
            </a:r>
          </a:p>
          <a:p>
            <a:pPr lvl="1" eaLnBrk="1" hangingPunct="1"/>
            <a:r>
              <a:rPr lang="en-US" sz="2400" smtClean="0"/>
              <a:t>Priming Lines</a:t>
            </a:r>
          </a:p>
          <a:p>
            <a:pPr lvl="1" eaLnBrk="1" hangingPunct="1"/>
            <a:r>
              <a:rPr lang="en-US" sz="2400" smtClean="0"/>
              <a:t>NPSH</a:t>
            </a:r>
          </a:p>
          <a:p>
            <a:pPr lvl="1" eaLnBrk="1" hangingPunct="1"/>
            <a:r>
              <a:rPr lang="en-US" sz="2400" smtClean="0"/>
              <a:t>Efficiency</a:t>
            </a:r>
            <a:r>
              <a:rPr lang="en-US" sz="2000" smtClean="0"/>
              <a:t> 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685800" y="6477000"/>
            <a:ext cx="65532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428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381000" y="1371600"/>
            <a:ext cx="83058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1185</Words>
  <Application>Microsoft Office PowerPoint</Application>
  <PresentationFormat>On-screen Show (4:3)</PresentationFormat>
  <Paragraphs>212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Bodoni MT Black</vt:lpstr>
      <vt:lpstr>Default Design</vt:lpstr>
      <vt:lpstr>Acrobat Document</vt:lpstr>
      <vt:lpstr>PowerPoint Presentation</vt:lpstr>
      <vt:lpstr>Pump Basics What are we talking about</vt:lpstr>
      <vt:lpstr>Pump Basics Key Terms and Definitions</vt:lpstr>
      <vt:lpstr>Pump Basics Key Terms and Definitions</vt:lpstr>
      <vt:lpstr>Pump Basics  Application Data </vt:lpstr>
      <vt:lpstr>Pump Basics Application Data Sheet</vt:lpstr>
      <vt:lpstr>Pump Basics Asking the right questions</vt:lpstr>
      <vt:lpstr>Pump Basics Asking the right questions</vt:lpstr>
      <vt:lpstr>Pump Basics Asking the right questions</vt:lpstr>
      <vt:lpstr>Product Line</vt:lpstr>
      <vt:lpstr>Pump Basics Pump Curves </vt:lpstr>
      <vt:lpstr>Pump Basics Pump Curves </vt:lpstr>
      <vt:lpstr>Pump Basics Pump Curves</vt:lpstr>
      <vt:lpstr>Pump Basics Pressure and Temperature limits</vt:lpstr>
      <vt:lpstr>Pump Basics Other Key Considerations</vt:lpstr>
      <vt:lpstr>Pumps Basics Where to find important information</vt:lpstr>
      <vt:lpstr>Pump Basics Beyond the pumps</vt:lpstr>
      <vt:lpstr>Pump Basics Troubleshooting</vt:lpstr>
      <vt:lpstr>Pump Basics Troubleshooting</vt:lpstr>
      <vt:lpstr>Pump Basics Troubleshooting</vt:lpstr>
      <vt:lpstr>PowerPoint Presentation</vt:lpstr>
      <vt:lpstr>Pump Basics Name Plate Data</vt:lpstr>
      <vt:lpstr>Pump Basics Name Plate Data</vt:lpstr>
      <vt:lpstr>What are we talking about? MP Pump Abbreviations</vt:lpstr>
      <vt:lpstr>What are we talking about? MP Pump Abbreviations</vt:lpstr>
      <vt:lpstr>What are we talking about? MP Pump Abbreviations</vt:lpstr>
      <vt:lpstr>Pump Basics What’s new…</vt:lpstr>
      <vt:lpstr>REDESIGNED FLOMAX® 8 </vt:lpstr>
      <vt:lpstr>THE NEW FLOMAX® 15</vt:lpstr>
      <vt:lpstr>THE NEW FLOMAX® 30</vt:lpstr>
      <vt:lpstr>Pump Basics Wrapping up </vt:lpstr>
      <vt:lpstr>PowerPoint Presentation</vt:lpstr>
    </vt:vector>
  </TitlesOfParts>
  <Company>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brycou</dc:creator>
  <cp:lastModifiedBy>Bryan Couch</cp:lastModifiedBy>
  <cp:revision>61</cp:revision>
  <dcterms:created xsi:type="dcterms:W3CDTF">2012-07-09T00:48:32Z</dcterms:created>
  <dcterms:modified xsi:type="dcterms:W3CDTF">2014-02-05T16:03:59Z</dcterms:modified>
</cp:coreProperties>
</file>